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9" r:id="rId3"/>
    <p:sldId id="258" r:id="rId4"/>
    <p:sldId id="280" r:id="rId5"/>
    <p:sldId id="260" r:id="rId6"/>
    <p:sldId id="268" r:id="rId7"/>
    <p:sldId id="272" r:id="rId8"/>
    <p:sldId id="266" r:id="rId9"/>
    <p:sldId id="267" r:id="rId10"/>
    <p:sldId id="265" r:id="rId11"/>
    <p:sldId id="263" r:id="rId12"/>
    <p:sldId id="269" r:id="rId13"/>
    <p:sldId id="282" r:id="rId14"/>
    <p:sldId id="276" r:id="rId15"/>
    <p:sldId id="271" r:id="rId16"/>
    <p:sldId id="281" r:id="rId17"/>
    <p:sldId id="273" r:id="rId18"/>
    <p:sldId id="279" r:id="rId19"/>
    <p:sldId id="283" r:id="rId20"/>
    <p:sldId id="277" r:id="rId21"/>
    <p:sldId id="278" r:id="rId22"/>
    <p:sldId id="264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3" autoAdjust="0"/>
    <p:restoredTop sz="90535" autoAdjust="0"/>
  </p:normalViewPr>
  <p:slideViewPr>
    <p:cSldViewPr snapToGrid="0">
      <p:cViewPr varScale="1">
        <p:scale>
          <a:sx n="52" d="100"/>
          <a:sy n="52" d="100"/>
        </p:scale>
        <p:origin x="1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9446F-927A-430D-AD5F-AC0F6E54AD98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7BF98-572F-4FF4-8962-B6C3B1AAC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6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7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9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의료 이미지 데이터 특성상 특정 부분에 병변이 있기 때문에 증강 과정에서 병변이 사라졌거나 잘못된 이미지가 생성되었다고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7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 기존에 학습되어져 있는 모델을 기반으로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아키텍쳐를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 새로운 목적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(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나의 이미지 데이터에 맞게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)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변형하고 이미 학습된 모델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Weights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+mj-lt"/>
                <a:ea typeface="Gulim" panose="020B0600000101010101" pitchFamily="34" charset="-127"/>
              </a:rPr>
              <a:t>로 부터 학습을 업데이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Gulim" panose="020B0600000101010101" pitchFamily="34" charset="-127"/>
              </a:rPr>
              <a:t>트하는 방법</a:t>
            </a:r>
            <a:endParaRPr lang="ko-KR" altLang="en-US" dirty="0">
              <a:solidFill>
                <a:srgbClr val="0070C0"/>
              </a:solidFill>
              <a:latin typeface="+mj-l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3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모델의 성능을 향상시키기 위해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출력층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근처에 있는 상위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30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 층을 동결해제하고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미리 학습된 가중치 대신에 가지고 있는 데이터로 층을 학습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8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7BF98-572F-4FF4-8962-B6C3B1AAC3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9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7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9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ate1212.tistory.com/12" TargetMode="External"/><Relationship Id="rId2" Type="http://schemas.openxmlformats.org/officeDocument/2006/relationships/hyperlink" Target="https://www.freshworks.com/ko/freshdesk/kblogs/deep-learnin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ruder.io/recent-advances-lm-fine-tuning/" TargetMode="External"/><Relationship Id="rId5" Type="http://schemas.openxmlformats.org/officeDocument/2006/relationships/hyperlink" Target="http://m.dongascience.com/news.php?idx=58406" TargetMode="External"/><Relationship Id="rId4" Type="http://schemas.openxmlformats.org/officeDocument/2006/relationships/hyperlink" Target="https://www.donga.com/news/It/article/all/20230210/117819659/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43542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19685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 latinLnBrk="0">
                <a:defRPr/>
              </a:pPr>
              <a:endPara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274487" y="3473004"/>
            <a:ext cx="3385098" cy="421809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딥러닝 </a:t>
            </a:r>
            <a:r>
              <a:rPr lang="en-US" altLang="ko-KR" sz="1400" b="1" dirty="0">
                <a:solidFill>
                  <a:prstClr val="white"/>
                </a:solidFill>
              </a:rPr>
              <a:t>1</a:t>
            </a:r>
            <a:r>
              <a:rPr lang="ko-KR" altLang="en-US" sz="1400" b="1" dirty="0">
                <a:solidFill>
                  <a:prstClr val="white"/>
                </a:solidFill>
              </a:rPr>
              <a:t>팀 </a:t>
            </a:r>
            <a:r>
              <a:rPr lang="en-US" altLang="ko-KR" sz="1400" b="1" dirty="0">
                <a:solidFill>
                  <a:prstClr val="white"/>
                </a:solidFill>
              </a:rPr>
              <a:t>– </a:t>
            </a:r>
            <a:r>
              <a:rPr lang="ko-KR" altLang="en-US" sz="1400" b="1" dirty="0">
                <a:solidFill>
                  <a:prstClr val="white"/>
                </a:solidFill>
              </a:rPr>
              <a:t>고지현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윤정옥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황지우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0A9894-FDA1-B33E-C92F-34E74227BE49}"/>
              </a:ext>
            </a:extLst>
          </p:cNvPr>
          <p:cNvSpPr/>
          <p:nvPr/>
        </p:nvSpPr>
        <p:spPr>
          <a:xfrm>
            <a:off x="2503501" y="2418446"/>
            <a:ext cx="7233163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4400" b="1">
                <a:solidFill>
                  <a:prstClr val="black">
                    <a:lumMod val="75000"/>
                    <a:lumOff val="25000"/>
                  </a:prstClr>
                </a:solidFill>
              </a:rPr>
              <a:t>피부 종양 질환 이미지 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분류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0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94CA2CF-EA69-0E91-673D-2640FAA7E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9" b="-1"/>
          <a:stretch/>
        </p:blipFill>
        <p:spPr>
          <a:xfrm>
            <a:off x="6685891" y="2281519"/>
            <a:ext cx="4917784" cy="40291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43F5D3-8E0D-BF4C-70EC-18C48593E8DE}"/>
              </a:ext>
            </a:extLst>
          </p:cNvPr>
          <p:cNvSpPr/>
          <p:nvPr/>
        </p:nvSpPr>
        <p:spPr>
          <a:xfrm>
            <a:off x="588325" y="2752563"/>
            <a:ext cx="1148420" cy="1272719"/>
          </a:xfrm>
          <a:prstGeom prst="rect">
            <a:avLst/>
          </a:prstGeom>
          <a:solidFill>
            <a:srgbClr val="F34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9C1BA4-7D7D-D190-B51E-FA3FFCAA6448}"/>
              </a:ext>
            </a:extLst>
          </p:cNvPr>
          <p:cNvSpPr/>
          <p:nvPr/>
        </p:nvSpPr>
        <p:spPr>
          <a:xfrm>
            <a:off x="649286" y="2804993"/>
            <a:ext cx="3905706" cy="263799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>
                <a:alpha val="40000"/>
              </a:schemeClr>
            </a:solidFill>
          </a:ln>
          <a:effectLst>
            <a:outerShdw blurRad="4572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72D36C77-C2E2-F0DE-4575-E715BE70C375}"/>
              </a:ext>
            </a:extLst>
          </p:cNvPr>
          <p:cNvSpPr/>
          <p:nvPr/>
        </p:nvSpPr>
        <p:spPr>
          <a:xfrm rot="10800000">
            <a:off x="3782115" y="4556939"/>
            <a:ext cx="799510" cy="886045"/>
          </a:xfrm>
          <a:prstGeom prst="halfFrame">
            <a:avLst>
              <a:gd name="adj1" fmla="val 2671"/>
              <a:gd name="adj2" fmla="val 2672"/>
            </a:avLst>
          </a:prstGeom>
          <a:solidFill>
            <a:srgbClr val="03C6AB"/>
          </a:solidFill>
          <a:ln>
            <a:solidFill>
              <a:srgbClr val="F34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2EE26B24-3C6E-26BE-6F2A-237818A8278D}"/>
              </a:ext>
            </a:extLst>
          </p:cNvPr>
          <p:cNvSpPr/>
          <p:nvPr/>
        </p:nvSpPr>
        <p:spPr>
          <a:xfrm>
            <a:off x="4762792" y="3627323"/>
            <a:ext cx="1775534" cy="758245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Apple SD Gothic Neo"/>
              </a:rPr>
              <a:t>Data Augmentation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모서리가 둥근 직사각형 16">
            <a:extLst>
              <a:ext uri="{FF2B5EF4-FFF2-40B4-BE49-F238E27FC236}">
                <a16:creationId xmlns:a16="http://schemas.microsoft.com/office/drawing/2014/main" id="{2C290E1D-65C7-CB42-C969-DCFE5D7B56E7}"/>
              </a:ext>
            </a:extLst>
          </p:cNvPr>
          <p:cNvSpPr/>
          <p:nvPr/>
        </p:nvSpPr>
        <p:spPr>
          <a:xfrm>
            <a:off x="1162535" y="781764"/>
            <a:ext cx="9597460" cy="12018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	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ImageDataGenerator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(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rotation_range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=30,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width_shift_range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=0.1,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                            	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height_shift_range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=0.1,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shear_range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=0.15,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                            	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horizontal_flip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=True,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fill_mode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="nearest")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A67A9A-9484-A81F-BA00-BCBD8305B45D}"/>
              </a:ext>
            </a:extLst>
          </p:cNvPr>
          <p:cNvSpPr/>
          <p:nvPr/>
        </p:nvSpPr>
        <p:spPr>
          <a:xfrm>
            <a:off x="649286" y="5109367"/>
            <a:ext cx="10285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Ex) class 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7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5ECC4-B974-4F8F-F278-63F5973273EC}"/>
              </a:ext>
            </a:extLst>
          </p:cNvPr>
          <p:cNvSpPr/>
          <p:nvPr/>
        </p:nvSpPr>
        <p:spPr>
          <a:xfrm>
            <a:off x="1168341" y="1531650"/>
            <a:ext cx="9737839" cy="317452"/>
          </a:xfrm>
          <a:prstGeom prst="roundRect">
            <a:avLst>
              <a:gd name="adj" fmla="val 1766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5400000" algn="t" rotWithShape="0">
              <a:schemeClr val="accent5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" name="표 54">
            <a:extLst>
              <a:ext uri="{FF2B5EF4-FFF2-40B4-BE49-F238E27FC236}">
                <a16:creationId xmlns:a16="http://schemas.microsoft.com/office/drawing/2014/main" id="{1B47903B-0E67-6969-2120-39F57FD2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15753"/>
              </p:ext>
            </p:extLst>
          </p:nvPr>
        </p:nvGraphicFramePr>
        <p:xfrm>
          <a:off x="1168341" y="1520552"/>
          <a:ext cx="958846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743">
                  <a:extLst>
                    <a:ext uri="{9D8B030D-6E8A-4147-A177-3AD203B41FA5}">
                      <a16:colId xmlns:a16="http://schemas.microsoft.com/office/drawing/2014/main" val="318834927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55850737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346220332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263265894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140693741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466452330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969808773"/>
                    </a:ext>
                  </a:extLst>
                </a:gridCol>
              </a:tblGrid>
              <a:tr h="29109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DenseNet201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EfficientNet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Vgg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Xception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ResNet50v2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ResNet152v2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41091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DDD563-389B-E23B-2901-B8A7E9601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8366"/>
              </p:ext>
            </p:extLst>
          </p:nvPr>
        </p:nvGraphicFramePr>
        <p:xfrm>
          <a:off x="1168340" y="2151287"/>
          <a:ext cx="9737840" cy="1216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120">
                  <a:extLst>
                    <a:ext uri="{9D8B030D-6E8A-4147-A177-3AD203B41FA5}">
                      <a16:colId xmlns:a16="http://schemas.microsoft.com/office/drawing/2014/main" val="318834927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55850737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346220332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263265894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140693741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466452330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969808773"/>
                    </a:ext>
                  </a:extLst>
                </a:gridCol>
              </a:tblGrid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0.80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410918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Val_Acc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0.62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0.45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90390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Test_Acc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0.45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47570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E3E6F78-0547-7E25-FA56-B0E3A3AF7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38038"/>
              </p:ext>
            </p:extLst>
          </p:nvPr>
        </p:nvGraphicFramePr>
        <p:xfrm>
          <a:off x="1168341" y="4270340"/>
          <a:ext cx="9737840" cy="1216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120">
                  <a:extLst>
                    <a:ext uri="{9D8B030D-6E8A-4147-A177-3AD203B41FA5}">
                      <a16:colId xmlns:a16="http://schemas.microsoft.com/office/drawing/2014/main" val="318834927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55850737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346220332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2632658949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1406937418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466452330"/>
                    </a:ext>
                  </a:extLst>
                </a:gridCol>
                <a:gridCol w="1391120">
                  <a:extLst>
                    <a:ext uri="{9D8B030D-6E8A-4147-A177-3AD203B41FA5}">
                      <a16:colId xmlns:a16="http://schemas.microsoft.com/office/drawing/2014/main" val="3969808773"/>
                    </a:ext>
                  </a:extLst>
                </a:gridCol>
              </a:tblGrid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410918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Val_Acc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0.65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0.54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90390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Test_Acc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0.72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0.63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0.55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475707"/>
                  </a:ext>
                </a:extLst>
              </a:tr>
            </a:tbl>
          </a:graphicData>
        </a:graphic>
      </p:graphicFrame>
      <p:sp>
        <p:nvSpPr>
          <p:cNvPr id="11" name="모서리가 둥근 직사각형 95">
            <a:extLst>
              <a:ext uri="{FF2B5EF4-FFF2-40B4-BE49-F238E27FC236}">
                <a16:creationId xmlns:a16="http://schemas.microsoft.com/office/drawing/2014/main" id="{5E4DAAA6-FA28-133F-DB2D-274A192B3FFF}"/>
              </a:ext>
            </a:extLst>
          </p:cNvPr>
          <p:cNvSpPr/>
          <p:nvPr/>
        </p:nvSpPr>
        <p:spPr>
          <a:xfrm>
            <a:off x="1168340" y="989423"/>
            <a:ext cx="1829818" cy="38974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1A73DE"/>
                </a:solidFill>
              </a:rPr>
              <a:t>데이터 증강 전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2" name="모서리가 둥근 직사각형 96">
            <a:extLst>
              <a:ext uri="{FF2B5EF4-FFF2-40B4-BE49-F238E27FC236}">
                <a16:creationId xmlns:a16="http://schemas.microsoft.com/office/drawing/2014/main" id="{56F485D5-97A6-BABE-BB59-DE1783B8437D}"/>
              </a:ext>
            </a:extLst>
          </p:cNvPr>
          <p:cNvSpPr/>
          <p:nvPr/>
        </p:nvSpPr>
        <p:spPr>
          <a:xfrm>
            <a:off x="1168341" y="3809325"/>
            <a:ext cx="1829817" cy="379804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증강 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58259-4747-5F6D-88EF-9E7D6D085955}"/>
              </a:ext>
            </a:extLst>
          </p:cNvPr>
          <p:cNvSpPr/>
          <p:nvPr/>
        </p:nvSpPr>
        <p:spPr>
          <a:xfrm>
            <a:off x="3835152" y="2131623"/>
            <a:ext cx="1495383" cy="1219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78F922-5A8E-83BA-8869-280815C3B8EC}"/>
              </a:ext>
            </a:extLst>
          </p:cNvPr>
          <p:cNvSpPr/>
          <p:nvPr/>
        </p:nvSpPr>
        <p:spPr>
          <a:xfrm>
            <a:off x="3835152" y="4269097"/>
            <a:ext cx="1578512" cy="1219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9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EfficientNetB5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6EA935-5FDD-DAE2-E1A8-B026ECB0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66" y="2128253"/>
            <a:ext cx="10476789" cy="37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EfficientNetB5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87AF52E-420E-33E5-4603-E4EF17F4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4" y="2058137"/>
            <a:ext cx="6415575" cy="3662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0A1845-B5C5-6C94-6599-6C2E21F9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506" y="2456386"/>
            <a:ext cx="4122869" cy="32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8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6306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atinLnBrk="0">
                <a:defRPr/>
              </a:pP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r>
                <a:rPr lang="ko-KR" altLang="en-US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성능 개선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56FF41-0FB8-9DC9-ADDB-6CBA6D746798}"/>
              </a:ext>
            </a:extLst>
          </p:cNvPr>
          <p:cNvGrpSpPr/>
          <p:nvPr/>
        </p:nvGrpSpPr>
        <p:grpSpPr>
          <a:xfrm>
            <a:off x="4137168" y="2606370"/>
            <a:ext cx="680792" cy="680792"/>
            <a:chOff x="3022376" y="2300533"/>
            <a:chExt cx="728415" cy="72841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2873EF4-A668-0646-498A-1B3A0A8D3277}"/>
                </a:ext>
              </a:extLst>
            </p:cNvPr>
            <p:cNvSpPr/>
            <p:nvPr/>
          </p:nvSpPr>
          <p:spPr>
            <a:xfrm>
              <a:off x="3022376" y="2300533"/>
              <a:ext cx="728415" cy="72841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5" name="Group 20">
              <a:extLst>
                <a:ext uri="{FF2B5EF4-FFF2-40B4-BE49-F238E27FC236}">
                  <a16:creationId xmlns:a16="http://schemas.microsoft.com/office/drawing/2014/main" id="{91E2A91C-80A0-399A-1DD7-261885981B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34166" y="2437946"/>
              <a:ext cx="317441" cy="433005"/>
              <a:chOff x="2597" y="4163"/>
              <a:chExt cx="217" cy="296"/>
            </a:xfrm>
            <a:grpFill/>
          </p:grpSpPr>
          <p:sp>
            <p:nvSpPr>
              <p:cNvPr id="10" name="Freeform 22">
                <a:extLst>
                  <a:ext uri="{FF2B5EF4-FFF2-40B4-BE49-F238E27FC236}">
                    <a16:creationId xmlns:a16="http://schemas.microsoft.com/office/drawing/2014/main" id="{A706B50E-DD9E-774B-0C8C-45EB10C070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FB252C9A-4ECB-54BD-ABF5-E931E5262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Freeform 24">
                <a:extLst>
                  <a:ext uri="{FF2B5EF4-FFF2-40B4-BE49-F238E27FC236}">
                    <a16:creationId xmlns:a16="http://schemas.microsoft.com/office/drawing/2014/main" id="{41200294-932D-802A-92A5-59521F562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25">
                <a:extLst>
                  <a:ext uri="{FF2B5EF4-FFF2-40B4-BE49-F238E27FC236}">
                    <a16:creationId xmlns:a16="http://schemas.microsoft.com/office/drawing/2014/main" id="{9B7D1BC7-6733-CE94-C54E-7F0F140B3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</p:grpSp>
      <p:sp>
        <p:nvSpPr>
          <p:cNvPr id="14" name="원호 13">
            <a:extLst>
              <a:ext uri="{FF2B5EF4-FFF2-40B4-BE49-F238E27FC236}">
                <a16:creationId xmlns:a16="http://schemas.microsoft.com/office/drawing/2014/main" id="{1D372855-B0D8-7EB5-C5EB-9E0C3912E8CA}"/>
              </a:ext>
            </a:extLst>
          </p:cNvPr>
          <p:cNvSpPr/>
          <p:nvPr/>
        </p:nvSpPr>
        <p:spPr>
          <a:xfrm>
            <a:off x="3499117" y="2370593"/>
            <a:ext cx="1957770" cy="1957770"/>
          </a:xfrm>
          <a:prstGeom prst="arc">
            <a:avLst>
              <a:gd name="adj1" fmla="val 5096729"/>
              <a:gd name="adj2" fmla="val 0"/>
            </a:avLst>
          </a:prstGeom>
          <a:ln w="28575">
            <a:solidFill>
              <a:srgbClr val="5B9BD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                                      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추가 데이터 수집 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및 제거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3FFAAF-12FD-0657-27F6-DA77E4BCDCD3}"/>
              </a:ext>
            </a:extLst>
          </p:cNvPr>
          <p:cNvCxnSpPr>
            <a:cxnSpLocks/>
          </p:cNvCxnSpPr>
          <p:nvPr/>
        </p:nvCxnSpPr>
        <p:spPr>
          <a:xfrm rot="5400000">
            <a:off x="4700010" y="3909626"/>
            <a:ext cx="1512000" cy="0"/>
          </a:xfrm>
          <a:prstGeom prst="line">
            <a:avLst/>
          </a:prstGeom>
          <a:ln w="28575">
            <a:solidFill>
              <a:srgbClr val="5B9BD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DB5C08-CCAF-9A1C-EEB9-E8CE3F87853C}"/>
              </a:ext>
            </a:extLst>
          </p:cNvPr>
          <p:cNvGrpSpPr/>
          <p:nvPr/>
        </p:nvGrpSpPr>
        <p:grpSpPr>
          <a:xfrm>
            <a:off x="6478112" y="3072989"/>
            <a:ext cx="680792" cy="680792"/>
            <a:chOff x="3022376" y="2300533"/>
            <a:chExt cx="728415" cy="72841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886D18-323C-27C3-09DD-F42D69033896}"/>
                </a:ext>
              </a:extLst>
            </p:cNvPr>
            <p:cNvSpPr/>
            <p:nvPr/>
          </p:nvSpPr>
          <p:spPr>
            <a:xfrm>
              <a:off x="3022376" y="2300533"/>
              <a:ext cx="728415" cy="728415"/>
            </a:xfrm>
            <a:prstGeom prst="ellipse">
              <a:avLst/>
            </a:prstGeom>
            <a:solidFill>
              <a:srgbClr val="F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CD6976C9-11FF-096C-CC9F-57B9225CF0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34166" y="2437946"/>
              <a:ext cx="317441" cy="433005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A8160ACD-B05D-21E9-89A5-C206D548D6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4675AEAD-ED30-E424-8778-5BE632DF18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2B3F036E-656F-F31F-DDF0-FB4E495988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39ED07C8-7BC6-F909-A1D5-46C2A7329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</p:grpSp>
      <p:sp>
        <p:nvSpPr>
          <p:cNvPr id="25" name="원호 24">
            <a:extLst>
              <a:ext uri="{FF2B5EF4-FFF2-40B4-BE49-F238E27FC236}">
                <a16:creationId xmlns:a16="http://schemas.microsoft.com/office/drawing/2014/main" id="{9B3DF2BE-8D49-979E-E1FD-222AEB5C44D5}"/>
              </a:ext>
            </a:extLst>
          </p:cNvPr>
          <p:cNvSpPr/>
          <p:nvPr/>
        </p:nvSpPr>
        <p:spPr>
          <a:xfrm>
            <a:off x="5840061" y="2650949"/>
            <a:ext cx="1957770" cy="1957770"/>
          </a:xfrm>
          <a:prstGeom prst="arc">
            <a:avLst>
              <a:gd name="adj1" fmla="val 16153309"/>
              <a:gd name="adj2" fmla="val 10754372"/>
            </a:avLst>
          </a:prstGeom>
          <a:ln w="28575">
            <a:solidFill>
              <a:srgbClr val="F34165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432000"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Fine Tunning</a:t>
            </a:r>
            <a:endParaRPr lang="en-US" altLang="ko-KR" sz="1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163175-4290-952B-AA74-AF1DB45D673E}"/>
              </a:ext>
            </a:extLst>
          </p:cNvPr>
          <p:cNvCxnSpPr>
            <a:cxnSpLocks/>
          </p:cNvCxnSpPr>
          <p:nvPr/>
        </p:nvCxnSpPr>
        <p:spPr>
          <a:xfrm rot="16200000">
            <a:off x="5083493" y="2907666"/>
            <a:ext cx="1512000" cy="0"/>
          </a:xfrm>
          <a:prstGeom prst="line">
            <a:avLst/>
          </a:prstGeom>
          <a:ln w="28575">
            <a:solidFill>
              <a:srgbClr val="F3416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2E9AEC-5EFB-E3B6-E62D-E1DB4EC4DEF8}"/>
              </a:ext>
            </a:extLst>
          </p:cNvPr>
          <p:cNvSpPr/>
          <p:nvPr/>
        </p:nvSpPr>
        <p:spPr>
          <a:xfrm>
            <a:off x="1631105" y="4405420"/>
            <a:ext cx="336611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정상 사진 데이터 클래스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0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으로 추가</a:t>
            </a:r>
            <a:endParaRPr lang="ko-KR" altLang="en-US" sz="9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1BB161-B099-9FE4-6CCF-714BC482DAC2}"/>
              </a:ext>
            </a:extLst>
          </p:cNvPr>
          <p:cNvSpPr/>
          <p:nvPr/>
        </p:nvSpPr>
        <p:spPr>
          <a:xfrm>
            <a:off x="6972742" y="1890361"/>
            <a:ext cx="44355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i="0" dirty="0">
                <a:solidFill>
                  <a:srgbClr val="212121"/>
                </a:solidFill>
                <a:effectLst/>
                <a:latin typeface="+mj-lt"/>
              </a:rPr>
              <a:t>모델의 성능을 향상시키기 위해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j-lt"/>
              </a:rPr>
              <a:t>,  </a:t>
            </a:r>
            <a:r>
              <a:rPr lang="ko-KR" altLang="en-US" sz="1400" b="1" i="0" dirty="0" err="1">
                <a:solidFill>
                  <a:srgbClr val="212121"/>
                </a:solidFill>
                <a:effectLst/>
                <a:latin typeface="+mj-lt"/>
              </a:rPr>
              <a:t>출력층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j-lt"/>
              </a:rPr>
              <a:t> 근처에 있는 상위 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j-lt"/>
              </a:rPr>
              <a:t>30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j-lt"/>
              </a:rPr>
              <a:t>개 층을 동결해제하고</a:t>
            </a:r>
            <a:r>
              <a:rPr lang="en-US" altLang="ko-KR" sz="1400" b="1" i="0" dirty="0">
                <a:solidFill>
                  <a:srgbClr val="212121"/>
                </a:solidFill>
                <a:effectLst/>
                <a:latin typeface="+mj-lt"/>
              </a:rPr>
              <a:t>, </a:t>
            </a:r>
            <a:r>
              <a:rPr lang="ko-KR" altLang="en-US" sz="1400" b="1" i="0" dirty="0">
                <a:solidFill>
                  <a:srgbClr val="212121"/>
                </a:solidFill>
                <a:effectLst/>
                <a:latin typeface="+mj-lt"/>
              </a:rPr>
              <a:t>미리 학습된 가중치 대신에 가지고 있는 데이터로 층을 학습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07C615-B91E-A5A6-DB2B-A401A4322A42}"/>
              </a:ext>
            </a:extLst>
          </p:cNvPr>
          <p:cNvSpPr/>
          <p:nvPr/>
        </p:nvSpPr>
        <p:spPr>
          <a:xfrm>
            <a:off x="1649383" y="4824151"/>
            <a:ext cx="336611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판별 어려운 사진 데이터 제거</a:t>
            </a:r>
            <a:endParaRPr lang="ko-KR" altLang="en-US" sz="9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7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atinLnBrk="0">
                <a:defRPr/>
              </a:pP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90C1D95-057B-C3EF-15EF-FAF01D41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/>
          <a:stretch/>
        </p:blipFill>
        <p:spPr>
          <a:xfrm>
            <a:off x="621404" y="1793289"/>
            <a:ext cx="10831715" cy="4650373"/>
          </a:xfrm>
          <a:prstGeom prst="rect">
            <a:avLst/>
          </a:prstGeom>
        </p:spPr>
      </p:pic>
      <p:sp>
        <p:nvSpPr>
          <p:cNvPr id="5" name="모서리가 둥근 직사각형 95">
            <a:extLst>
              <a:ext uri="{FF2B5EF4-FFF2-40B4-BE49-F238E27FC236}">
                <a16:creationId xmlns:a16="http://schemas.microsoft.com/office/drawing/2014/main" id="{1CE5699B-5120-6145-28AE-EDC5C0E461A2}"/>
              </a:ext>
            </a:extLst>
          </p:cNvPr>
          <p:cNvSpPr/>
          <p:nvPr/>
        </p:nvSpPr>
        <p:spPr>
          <a:xfrm>
            <a:off x="7472460" y="1594851"/>
            <a:ext cx="3866260" cy="24610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1A73DE"/>
                </a:solidFill>
              </a:rPr>
              <a:t>정상 데이터 랜덤 추출</a:t>
            </a:r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EAB54DDD-779E-8E8B-2D1D-2DAEF4F571AE}"/>
              </a:ext>
            </a:extLst>
          </p:cNvPr>
          <p:cNvSpPr/>
          <p:nvPr/>
        </p:nvSpPr>
        <p:spPr>
          <a:xfrm>
            <a:off x="682625" y="665394"/>
            <a:ext cx="3305329" cy="7546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정상 데이터 수집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6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51753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A811787-EA83-3F1E-DE26-E9C5C1B5E3EF}"/>
              </a:ext>
            </a:extLst>
          </p:cNvPr>
          <p:cNvSpPr/>
          <p:nvPr/>
        </p:nvSpPr>
        <p:spPr>
          <a:xfrm>
            <a:off x="682625" y="665394"/>
            <a:ext cx="3305329" cy="7546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이미지 제거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35F28-5BDE-2E9F-84AC-C6D3D633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0" y="3103438"/>
            <a:ext cx="3167645" cy="22776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C3D307-A417-0556-186B-818E6898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25" y="3101747"/>
            <a:ext cx="3395417" cy="2292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16DC7B-1881-C848-54D5-988C6D953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65" y="3101746"/>
            <a:ext cx="3395417" cy="2279375"/>
          </a:xfrm>
          <a:prstGeom prst="rect">
            <a:avLst/>
          </a:prstGeom>
        </p:spPr>
      </p:pic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6B981B2E-DF29-08B8-729B-3BC90A231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3500" y="1880241"/>
            <a:ext cx="10515600" cy="754602"/>
          </a:xfrm>
        </p:spPr>
        <p:txBody>
          <a:bodyPr vert="horz">
            <a:normAutofit/>
          </a:bodyPr>
          <a:lstStyle/>
          <a:p>
            <a:r>
              <a:rPr lang="ko-KR" altLang="en-US" sz="2000" dirty="0"/>
              <a:t>판별 불가능한 사진 제거</a:t>
            </a:r>
          </a:p>
        </p:txBody>
      </p:sp>
      <p:sp>
        <p:nvSpPr>
          <p:cNvPr id="16" name="모서리가 둥근 직사각형 95">
            <a:extLst>
              <a:ext uri="{FF2B5EF4-FFF2-40B4-BE49-F238E27FC236}">
                <a16:creationId xmlns:a16="http://schemas.microsoft.com/office/drawing/2014/main" id="{F9A030CF-74C0-7497-3808-6222F90F7FA7}"/>
              </a:ext>
            </a:extLst>
          </p:cNvPr>
          <p:cNvSpPr/>
          <p:nvPr/>
        </p:nvSpPr>
        <p:spPr>
          <a:xfrm>
            <a:off x="8320854" y="2534780"/>
            <a:ext cx="2898246" cy="36040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1A73DE"/>
                </a:solidFill>
              </a:rPr>
              <a:t>판별 불가능한 사진 예시 </a:t>
            </a:r>
          </a:p>
        </p:txBody>
      </p:sp>
    </p:spTree>
    <p:extLst>
      <p:ext uri="{BB962C8B-B14F-4D97-AF65-F5344CB8AC3E}">
        <p14:creationId xmlns:p14="http://schemas.microsoft.com/office/powerpoint/2010/main" val="137228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</a:rPr>
                <a:t>EfficientNetB5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861136"/>
            <a:ext cx="10515600" cy="4351338"/>
          </a:xfrm>
        </p:spPr>
        <p:txBody>
          <a:bodyPr vert="horz"/>
          <a:lstStyle/>
          <a:p>
            <a:r>
              <a:rPr lang="en-US" altLang="ko-KR" dirty="0"/>
              <a:t>Acc : 0.76</a:t>
            </a:r>
            <a:r>
              <a:rPr lang="en-US" altLang="ko-KR" sz="1600" dirty="0"/>
              <a:t>(+0.03)</a:t>
            </a:r>
            <a:r>
              <a:rPr lang="en-US" altLang="ko-KR" dirty="0"/>
              <a:t>, </a:t>
            </a:r>
            <a:r>
              <a:rPr lang="en-US" altLang="ko-KR" dirty="0" err="1"/>
              <a:t>Val_acc</a:t>
            </a:r>
            <a:r>
              <a:rPr lang="en-US" altLang="ko-KR" dirty="0"/>
              <a:t> : 0.75</a:t>
            </a:r>
            <a:r>
              <a:rPr lang="en-US" altLang="ko-KR" sz="1800" dirty="0"/>
              <a:t>(+0.02)</a:t>
            </a:r>
            <a:r>
              <a:rPr lang="en-US" altLang="ko-KR" dirty="0"/>
              <a:t>, </a:t>
            </a:r>
            <a:r>
              <a:rPr lang="en-US" altLang="ko-KR" dirty="0" err="1"/>
              <a:t>Test_acc</a:t>
            </a:r>
            <a:r>
              <a:rPr lang="en-US" altLang="ko-KR" dirty="0"/>
              <a:t> : 0.755</a:t>
            </a:r>
            <a:r>
              <a:rPr lang="en-US" altLang="ko-KR" sz="1800" dirty="0"/>
              <a:t>(+0.03)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EF1E3-89C5-662B-EFC9-856E6CC5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" y="3043061"/>
            <a:ext cx="6422452" cy="2770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E3102D-956D-28F9-5010-E2D7643D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905" y="2743200"/>
            <a:ext cx="4403822" cy="33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8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62144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A811787-EA83-3F1E-DE26-E9C5C1B5E3EF}"/>
              </a:ext>
            </a:extLst>
          </p:cNvPr>
          <p:cNvSpPr/>
          <p:nvPr/>
        </p:nvSpPr>
        <p:spPr>
          <a:xfrm>
            <a:off x="682625" y="665394"/>
            <a:ext cx="3305329" cy="7546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Fine Tunning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2671CB-8E1C-5893-3A3E-4CE286C1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30" y="2016673"/>
            <a:ext cx="8242940" cy="35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</a:rPr>
                <a:t>EfficientNetB5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861136"/>
            <a:ext cx="10515600" cy="4351338"/>
          </a:xfrm>
        </p:spPr>
        <p:txBody>
          <a:bodyPr vert="horz"/>
          <a:lstStyle/>
          <a:p>
            <a:r>
              <a:rPr lang="en-US" altLang="ko-KR" dirty="0">
                <a:latin typeface="+mj-lt"/>
              </a:rPr>
              <a:t>Acc :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+mj-lt"/>
              </a:rPr>
              <a:t>0.8552</a:t>
            </a:r>
            <a:r>
              <a:rPr lang="en-US" altLang="ko-KR" sz="1800" dirty="0"/>
              <a:t>(+0.13)</a:t>
            </a:r>
            <a:r>
              <a:rPr lang="en-US" altLang="ko-KR" dirty="0">
                <a:latin typeface="+mj-lt"/>
              </a:rPr>
              <a:t>, </a:t>
            </a:r>
            <a:r>
              <a:rPr lang="en-US" altLang="ko-KR" dirty="0" err="1">
                <a:latin typeface="+mj-lt"/>
              </a:rPr>
              <a:t>Val_acc</a:t>
            </a:r>
            <a:r>
              <a:rPr lang="en-US" altLang="ko-KR" dirty="0">
                <a:latin typeface="+mj-lt"/>
              </a:rPr>
              <a:t> :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+mj-lt"/>
              </a:rPr>
              <a:t>0.7884</a:t>
            </a:r>
            <a:r>
              <a:rPr lang="en-US" altLang="ko-KR" sz="1800" dirty="0"/>
              <a:t>(+0.05)</a:t>
            </a:r>
            <a:r>
              <a:rPr lang="en-US" altLang="ko-KR" dirty="0">
                <a:latin typeface="+mj-lt"/>
              </a:rPr>
              <a:t>, </a:t>
            </a:r>
            <a:r>
              <a:rPr lang="en-US" altLang="ko-KR" dirty="0" err="1">
                <a:latin typeface="+mj-lt"/>
              </a:rPr>
              <a:t>Test_acc</a:t>
            </a:r>
            <a:r>
              <a:rPr lang="en-US" altLang="ko-KR" dirty="0">
                <a:latin typeface="+mj-lt"/>
              </a:rPr>
              <a:t> :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+mj-lt"/>
              </a:rPr>
              <a:t>0.7973</a:t>
            </a:r>
            <a:r>
              <a:rPr lang="en-US" altLang="ko-KR" sz="1800" dirty="0"/>
              <a:t>(+0.07)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38EFC-3B96-F6C1-8935-EE6065CB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53" y="2456414"/>
            <a:ext cx="5623181" cy="38596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20C25A-730B-47CB-6FB1-1A2C893A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37" y="2682151"/>
            <a:ext cx="4365587" cy="34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en-US" altLang="ko-KR" sz="3200" b="1" kern="0" dirty="0">
                  <a:solidFill>
                    <a:schemeClr val="tx1"/>
                  </a:solidFill>
                </a:rPr>
                <a:t>CONTENTS</a:t>
              </a:r>
            </a:p>
            <a:p>
              <a:pPr algn="ctr" latinLnBrk="0">
                <a:lnSpc>
                  <a:spcPct val="200000"/>
                </a:lnSpc>
                <a:defRPr/>
              </a:pPr>
              <a:endParaRPr lang="en-US" altLang="ko-KR" sz="400" kern="0" dirty="0">
                <a:solidFill>
                  <a:prstClr val="white">
                    <a:lumMod val="65000"/>
                  </a:prstClr>
                </a:solidFill>
              </a:endParaRPr>
            </a:p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5" name="원호 14"/>
          <p:cNvSpPr/>
          <p:nvPr/>
        </p:nvSpPr>
        <p:spPr>
          <a:xfrm>
            <a:off x="1142924" y="2349706"/>
            <a:ext cx="1844151" cy="187533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>
            <a:cxnSpLocks/>
            <a:stCxn id="15" idx="0"/>
          </p:cNvCxnSpPr>
          <p:nvPr/>
        </p:nvCxnSpPr>
        <p:spPr>
          <a:xfrm>
            <a:off x="2066594" y="4225040"/>
            <a:ext cx="1525777" cy="2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35032" y="3442407"/>
            <a:ext cx="13975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주제선정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6352551" y="2866170"/>
            <a:ext cx="446346" cy="39064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 bwMode="auto">
          <a:xfrm>
            <a:off x="4211303" y="2804286"/>
            <a:ext cx="263461" cy="44311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8" name="Group 20"/>
          <p:cNvGrpSpPr>
            <a:grpSpLocks noChangeAspect="1"/>
          </p:cNvGrpSpPr>
          <p:nvPr/>
        </p:nvGrpSpPr>
        <p:grpSpPr bwMode="auto">
          <a:xfrm>
            <a:off x="1880908" y="2931422"/>
            <a:ext cx="304075" cy="414773"/>
            <a:chOff x="2597" y="4163"/>
            <a:chExt cx="217" cy="296"/>
          </a:xfrm>
          <a:solidFill>
            <a:srgbClr val="1A73DE"/>
          </a:solidFill>
        </p:grpSpPr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112221" y="4537477"/>
            <a:ext cx="1896312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피부 종양 분류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원격 진료 </a:t>
            </a:r>
          </a:p>
        </p:txBody>
      </p:sp>
      <p:sp>
        <p:nvSpPr>
          <p:cNvPr id="47" name="타원 46"/>
          <p:cNvSpPr/>
          <p:nvPr/>
        </p:nvSpPr>
        <p:spPr>
          <a:xfrm>
            <a:off x="10505554" y="3879114"/>
            <a:ext cx="792000" cy="792000"/>
          </a:xfrm>
          <a:prstGeom prst="ellipse">
            <a:avLst/>
          </a:prstGeom>
          <a:solidFill>
            <a:srgbClr val="1A73DE"/>
          </a:solidFill>
          <a:ln w="53975" cmpd="dbl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>
                <a:solidFill>
                  <a:prstClr val="white"/>
                </a:solidFill>
              </a:rPr>
              <a:t>GOAL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9" name="원호 68">
            <a:extLst>
              <a:ext uri="{FF2B5EF4-FFF2-40B4-BE49-F238E27FC236}">
                <a16:creationId xmlns:a16="http://schemas.microsoft.com/office/drawing/2014/main" id="{7741A6BB-7F6B-E2B0-3F34-18BC44BCBC46}"/>
              </a:ext>
            </a:extLst>
          </p:cNvPr>
          <p:cNvSpPr/>
          <p:nvPr/>
        </p:nvSpPr>
        <p:spPr>
          <a:xfrm>
            <a:off x="3385538" y="2338948"/>
            <a:ext cx="1844151" cy="187533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8DFBA-E610-4DEE-46DD-5F77513A2C27}"/>
              </a:ext>
            </a:extLst>
          </p:cNvPr>
          <p:cNvCxnSpPr>
            <a:cxnSpLocks/>
            <a:stCxn id="69" idx="0"/>
          </p:cNvCxnSpPr>
          <p:nvPr/>
        </p:nvCxnSpPr>
        <p:spPr>
          <a:xfrm>
            <a:off x="4309208" y="4214282"/>
            <a:ext cx="1525777" cy="2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E9E66-6081-D844-04C5-072932AA296B}"/>
              </a:ext>
            </a:extLst>
          </p:cNvPr>
          <p:cNvSpPr/>
          <p:nvPr/>
        </p:nvSpPr>
        <p:spPr>
          <a:xfrm>
            <a:off x="3832130" y="3321065"/>
            <a:ext cx="139755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EDA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2B60C47-174E-5BB4-D902-B92631E28405}"/>
              </a:ext>
            </a:extLst>
          </p:cNvPr>
          <p:cNvSpPr/>
          <p:nvPr/>
        </p:nvSpPr>
        <p:spPr>
          <a:xfrm>
            <a:off x="3536625" y="4517142"/>
            <a:ext cx="189631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Kaggle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피부 종양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정상 데이터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원호 78">
            <a:extLst>
              <a:ext uri="{FF2B5EF4-FFF2-40B4-BE49-F238E27FC236}">
                <a16:creationId xmlns:a16="http://schemas.microsoft.com/office/drawing/2014/main" id="{50B9A003-344A-6203-EBFF-CB1E00FAA3AE}"/>
              </a:ext>
            </a:extLst>
          </p:cNvPr>
          <p:cNvSpPr/>
          <p:nvPr/>
        </p:nvSpPr>
        <p:spPr>
          <a:xfrm>
            <a:off x="5676483" y="2349705"/>
            <a:ext cx="1844151" cy="187533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D767DA8-5065-AE89-EDAB-1D9A13CE339E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6600153" y="4225039"/>
            <a:ext cx="1525777" cy="2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F966A92-8CF8-E9D1-215E-8AD66BA9D02D}"/>
              </a:ext>
            </a:extLst>
          </p:cNvPr>
          <p:cNvSpPr/>
          <p:nvPr/>
        </p:nvSpPr>
        <p:spPr>
          <a:xfrm>
            <a:off x="6234490" y="3442407"/>
            <a:ext cx="13975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Model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2EA40D-C8DF-C865-673F-A9866BB453D5}"/>
              </a:ext>
            </a:extLst>
          </p:cNvPr>
          <p:cNvSpPr/>
          <p:nvPr/>
        </p:nvSpPr>
        <p:spPr>
          <a:xfrm>
            <a:off x="5850741" y="4528572"/>
            <a:ext cx="1896312" cy="1583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EfficientNet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Vgg16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Xception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DenseNet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ResNet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9" name="원호 98">
            <a:extLst>
              <a:ext uri="{FF2B5EF4-FFF2-40B4-BE49-F238E27FC236}">
                <a16:creationId xmlns:a16="http://schemas.microsoft.com/office/drawing/2014/main" id="{3EBD06F0-45F5-AB5F-F181-9B47E7412350}"/>
              </a:ext>
            </a:extLst>
          </p:cNvPr>
          <p:cNvSpPr/>
          <p:nvPr/>
        </p:nvSpPr>
        <p:spPr>
          <a:xfrm>
            <a:off x="8000615" y="2338947"/>
            <a:ext cx="1844151" cy="187533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234814A-F146-3440-FC68-5E1C092FCFCE}"/>
              </a:ext>
            </a:extLst>
          </p:cNvPr>
          <p:cNvCxnSpPr>
            <a:cxnSpLocks/>
            <a:stCxn id="99" idx="0"/>
          </p:cNvCxnSpPr>
          <p:nvPr/>
        </p:nvCxnSpPr>
        <p:spPr>
          <a:xfrm>
            <a:off x="8924285" y="4214281"/>
            <a:ext cx="1525777" cy="2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A50020-D4C8-03E7-4C7C-353D531892E1}"/>
              </a:ext>
            </a:extLst>
          </p:cNvPr>
          <p:cNvSpPr/>
          <p:nvPr/>
        </p:nvSpPr>
        <p:spPr>
          <a:xfrm>
            <a:off x="8465005" y="3427806"/>
            <a:ext cx="13975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0642EBA5-89C2-13F7-91D7-7DB8049C3A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38599" y="2920663"/>
            <a:ext cx="304075" cy="414773"/>
            <a:chOff x="2597" y="4163"/>
            <a:chExt cx="217" cy="296"/>
          </a:xfrm>
          <a:solidFill>
            <a:srgbClr val="1A73DE"/>
          </a:solidFill>
        </p:grpSpPr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5E901872-2C06-A876-69C0-A56489BDC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C7BF3609-6746-6853-2E0C-62F121DA2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FA989D20-E897-3A2B-2D37-5A7CD5E46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838B8EB0-8346-8A84-7A53-E2089D468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7D58397-9CE9-BD54-0A37-B1567F4F2E12}"/>
              </a:ext>
            </a:extLst>
          </p:cNvPr>
          <p:cNvSpPr/>
          <p:nvPr/>
        </p:nvSpPr>
        <p:spPr>
          <a:xfrm>
            <a:off x="8081150" y="4539178"/>
            <a:ext cx="189631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사진으로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class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예측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1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1430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45085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A91DB4E-AA7A-6B46-98F4-51A807009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2" y="1032491"/>
            <a:ext cx="3940816" cy="2908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E3C507-37F7-C86E-DD16-0FF12C03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758" y="836908"/>
            <a:ext cx="3788673" cy="29065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D51474-BF20-A692-A41C-4ED02225C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700" y="3753803"/>
            <a:ext cx="3340640" cy="28074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74FDBA-51A7-972A-C438-E20F334CE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047274"/>
            <a:ext cx="4265647" cy="2406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05C843-3F69-B533-9549-11DC217A034E}"/>
              </a:ext>
            </a:extLst>
          </p:cNvPr>
          <p:cNvSpPr txBox="1"/>
          <p:nvPr/>
        </p:nvSpPr>
        <p:spPr>
          <a:xfrm>
            <a:off x="5157126" y="566901"/>
            <a:ext cx="16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D39777-3F03-CF8B-289A-1090D9FC9A75}"/>
              </a:ext>
            </a:extLst>
          </p:cNvPr>
          <p:cNvSpPr txBox="1"/>
          <p:nvPr/>
        </p:nvSpPr>
        <p:spPr>
          <a:xfrm>
            <a:off x="5398256" y="351992"/>
            <a:ext cx="139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</a:rPr>
              <a:t>검증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0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ko-KR" altLang="en-US" sz="2800" b="1" kern="0" dirty="0">
                  <a:solidFill>
                    <a:schemeClr val="tx1"/>
                  </a:solidFill>
                </a:rPr>
                <a:t>결론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917290"/>
            <a:ext cx="10515600" cy="4295184"/>
          </a:xfrm>
        </p:spPr>
        <p:txBody>
          <a:bodyPr vert="horz"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400" b="1" dirty="0"/>
              <a:t> EfficientNetB5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5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dirty="0"/>
              <a:t> 원격진료</a:t>
            </a:r>
            <a:r>
              <a:rPr lang="en-US" altLang="ko-KR" sz="2500" dirty="0"/>
              <a:t> </a:t>
            </a:r>
            <a:r>
              <a:rPr lang="ko-KR" altLang="en-US" sz="2500" dirty="0"/>
              <a:t>정확도 상승</a:t>
            </a:r>
            <a:endParaRPr lang="en-US" altLang="ko-KR" sz="25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5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dirty="0"/>
              <a:t> 피부 질환 비대면으로 자가진단 가능 </a:t>
            </a:r>
            <a:endParaRPr lang="en-US" altLang="ko-KR" sz="25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500" dirty="0"/>
          </a:p>
          <a:p>
            <a:pPr>
              <a:buFont typeface="Wingdings" panose="05000000000000000000" pitchFamily="2" charset="2"/>
              <a:buChar char="Ø"/>
            </a:pPr>
            <a:endParaRPr lang="ko-KR" altLang="en-US" sz="25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D5C911D-377A-5BCE-169F-A1C38CE9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7607"/>
              </p:ext>
            </p:extLst>
          </p:nvPr>
        </p:nvGraphicFramePr>
        <p:xfrm>
          <a:off x="993775" y="2447475"/>
          <a:ext cx="5418666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32728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71129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Train_accuracy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9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val_accuracy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8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Test_accuracy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582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70117C0-557B-8CBD-AD25-E6D317C07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84649"/>
              </p:ext>
            </p:extLst>
          </p:nvPr>
        </p:nvGraphicFramePr>
        <p:xfrm>
          <a:off x="8202561" y="2447475"/>
          <a:ext cx="2709333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28357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5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3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33692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292D236-E17C-C6A5-EE34-6FA832741DBA}"/>
              </a:ext>
            </a:extLst>
          </p:cNvPr>
          <p:cNvSpPr/>
          <p:nvPr/>
        </p:nvSpPr>
        <p:spPr>
          <a:xfrm>
            <a:off x="6900504" y="2651002"/>
            <a:ext cx="875071" cy="705465"/>
          </a:xfrm>
          <a:prstGeom prst="rightArrow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0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ko-KR" altLang="en-US" sz="2800" b="1" kern="0" dirty="0">
                  <a:solidFill>
                    <a:schemeClr val="tx1"/>
                  </a:solidFill>
                </a:rPr>
                <a:t>출처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861136"/>
            <a:ext cx="10515600" cy="4351338"/>
          </a:xfrm>
        </p:spPr>
        <p:txBody>
          <a:bodyPr vert="horz" anchor="ctr">
            <a:normAutofit/>
          </a:bodyPr>
          <a:lstStyle/>
          <a:p>
            <a:r>
              <a:rPr lang="en-US" altLang="ko-KR" sz="2000" dirty="0">
                <a:hlinkClick r:id="rId2"/>
              </a:rPr>
              <a:t>https://www.freshworks.com/ko/freshdesk/kblogs/deep-learning/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https://hayate1212.tistory.com/12</a:t>
            </a:r>
            <a:endParaRPr lang="en-US" altLang="ko-KR" sz="2000" dirty="0"/>
          </a:p>
          <a:p>
            <a:r>
              <a:rPr lang="en-US" altLang="ko-KR" sz="2000" dirty="0">
                <a:hlinkClick r:id="rId4"/>
              </a:rPr>
              <a:t>https://www.donga.com/news/It/article/all/20230210/117819659/1</a:t>
            </a:r>
            <a:endParaRPr lang="en-US" altLang="ko-KR" sz="2000" dirty="0"/>
          </a:p>
          <a:p>
            <a:r>
              <a:rPr lang="en-US" altLang="ko-KR" sz="2000" dirty="0">
                <a:hlinkClick r:id="rId5"/>
              </a:rPr>
              <a:t>http://m.dongascience.com/news.php?idx=58406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https://www.ruder.io/recent-advances-lm-fine-tuning/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6192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43542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19685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 latinLnBrk="0">
                <a:defRPr/>
              </a:pPr>
              <a:endPara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344712" y="3511550"/>
            <a:ext cx="3385098" cy="421809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딥러닝 </a:t>
            </a:r>
            <a:r>
              <a:rPr lang="en-US" altLang="ko-KR" sz="1400" b="1" dirty="0">
                <a:solidFill>
                  <a:prstClr val="white"/>
                </a:solidFill>
              </a:rPr>
              <a:t>1</a:t>
            </a:r>
            <a:r>
              <a:rPr lang="ko-KR" altLang="en-US" sz="1400" b="1" dirty="0">
                <a:solidFill>
                  <a:prstClr val="white"/>
                </a:solidFill>
              </a:rPr>
              <a:t>팀 </a:t>
            </a:r>
            <a:r>
              <a:rPr lang="en-US" altLang="ko-KR" sz="1400" b="1" dirty="0">
                <a:solidFill>
                  <a:prstClr val="white"/>
                </a:solidFill>
              </a:rPr>
              <a:t>– </a:t>
            </a:r>
            <a:r>
              <a:rPr lang="ko-KR" altLang="en-US" sz="1400" b="1" dirty="0">
                <a:solidFill>
                  <a:prstClr val="white"/>
                </a:solidFill>
              </a:rPr>
              <a:t>고지현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윤정옥</a:t>
            </a:r>
            <a:r>
              <a:rPr lang="en-US" altLang="ko-KR" sz="1400" b="1" dirty="0">
                <a:solidFill>
                  <a:prstClr val="white"/>
                </a:solidFill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</a:rPr>
              <a:t>황지우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0A9894-FDA1-B33E-C92F-34E74227BE49}"/>
              </a:ext>
            </a:extLst>
          </p:cNvPr>
          <p:cNvSpPr/>
          <p:nvPr/>
        </p:nvSpPr>
        <p:spPr>
          <a:xfrm>
            <a:off x="3959770" y="245699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8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1"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1" algn="ctr" latinLnBrk="0">
                <a:defRPr/>
              </a:pPr>
              <a:r>
                <a:rPr lang="ko-KR" altLang="en-US" sz="2800" b="1" kern="0" dirty="0">
                  <a:solidFill>
                    <a:schemeClr val="tx1"/>
                  </a:solidFill>
                </a:rPr>
                <a:t>주제 선정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023935" y="3429000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원격 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01639" y="4170414"/>
            <a:ext cx="9387580" cy="14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j-lt"/>
              </a:rPr>
              <a:t> 코로나</a:t>
            </a:r>
            <a:r>
              <a:rPr lang="en-US" altLang="ko-KR" sz="2000" b="1" dirty="0">
                <a:latin typeface="+mj-lt"/>
              </a:rPr>
              <a:t>19 </a:t>
            </a:r>
            <a:r>
              <a:rPr lang="ko-KR" altLang="en-US" sz="2000" b="1" dirty="0">
                <a:latin typeface="+mj-lt"/>
              </a:rPr>
              <a:t>이후 여러 원격 진료분야가 활발해짐</a:t>
            </a:r>
            <a:endParaRPr lang="en-US" altLang="ko-KR" sz="2000" b="1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j-lt"/>
              </a:rPr>
              <a:t> 그 중 원격피부질환진료</a:t>
            </a:r>
            <a:r>
              <a:rPr lang="en-US" altLang="ko-KR" sz="2000" b="1" dirty="0">
                <a:latin typeface="+mj-lt"/>
              </a:rPr>
              <a:t>(</a:t>
            </a:r>
            <a:r>
              <a:rPr lang="ko-KR" altLang="en-US" sz="2000" b="1" dirty="0" err="1">
                <a:latin typeface="+mj-lt"/>
              </a:rPr>
              <a:t>텔레더마톨로지</a:t>
            </a:r>
            <a:r>
              <a:rPr lang="en-US" altLang="ko-KR" sz="2000" b="1" dirty="0">
                <a:latin typeface="+mj-lt"/>
              </a:rPr>
              <a:t>)</a:t>
            </a:r>
            <a:r>
              <a:rPr lang="ko-KR" altLang="en-US" sz="2000" b="1" dirty="0">
                <a:latin typeface="+mj-lt"/>
              </a:rPr>
              <a:t>가 새로운 분야가 생겨남</a:t>
            </a:r>
            <a:endParaRPr lang="en-US" altLang="ko-KR" sz="2000" b="1" dirty="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0" i="0" dirty="0">
                <a:solidFill>
                  <a:srgbClr val="121212"/>
                </a:solidFill>
                <a:effectLst/>
                <a:latin typeface="Noto Sans KR"/>
              </a:rPr>
              <a:t> </a:t>
            </a:r>
            <a:r>
              <a:rPr lang="ko-KR" altLang="en-US" sz="2000" b="1" i="0" dirty="0">
                <a:solidFill>
                  <a:srgbClr val="121212"/>
                </a:solidFill>
                <a:effectLst/>
                <a:latin typeface="Noto Sans KR"/>
              </a:rPr>
              <a:t>“</a:t>
            </a:r>
            <a:r>
              <a:rPr lang="en-US" altLang="ko-KR" sz="2000" b="1" i="0" dirty="0">
                <a:solidFill>
                  <a:srgbClr val="121212"/>
                </a:solidFill>
                <a:effectLst/>
                <a:latin typeface="Noto Sans KR"/>
              </a:rPr>
              <a:t>AI</a:t>
            </a:r>
            <a:r>
              <a:rPr lang="ko-KR" altLang="en-US" sz="2000" b="1" i="0" dirty="0">
                <a:solidFill>
                  <a:srgbClr val="121212"/>
                </a:solidFill>
                <a:effectLst/>
                <a:latin typeface="Noto Sans KR"/>
              </a:rPr>
              <a:t>를 사용한 피부질환 진단 기술은 현재 피부과에서 가장 주목받는 분야”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709952-8AB2-D7A5-CD2A-225CE79A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45" y="1736199"/>
            <a:ext cx="7857640" cy="12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1"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526744" y="1039627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비대면</a:t>
            </a:r>
            <a:r>
              <a:rPr lang="ko-KR" altLang="en-US" sz="1400" b="1" dirty="0">
                <a:solidFill>
                  <a:prstClr val="white"/>
                </a:solidFill>
              </a:rPr>
              <a:t> 진료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3BC2C99-493D-2CCA-DAFB-FBC75C946D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1F809F7-8D72-3E60-FE53-F1FBF91CD1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243EF2-9CA3-D3E1-8C0A-AF5D8CDC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4" y="1725677"/>
            <a:ext cx="5618896" cy="42832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1EC1C0-2DF4-65E5-C4B9-4C555E8BE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39"/>
          <a:stretch/>
        </p:blipFill>
        <p:spPr>
          <a:xfrm>
            <a:off x="5690964" y="1405263"/>
            <a:ext cx="5974292" cy="4123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852228-3DA6-8183-266B-CA1811ABE1D1}"/>
              </a:ext>
            </a:extLst>
          </p:cNvPr>
          <p:cNvSpPr/>
          <p:nvPr/>
        </p:nvSpPr>
        <p:spPr>
          <a:xfrm>
            <a:off x="9575918" y="5520011"/>
            <a:ext cx="1933457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건강보험심사평가원 보도자료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13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62144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r>
                <a:rPr lang="ko-KR" altLang="en-US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514243"/>
            <a:ext cx="10515600" cy="4351338"/>
          </a:xfrm>
        </p:spPr>
        <p:txBody>
          <a:bodyPr vert="horz"/>
          <a:lstStyle/>
          <a:p>
            <a:r>
              <a:rPr lang="en-US" altLang="ko-KR" sz="2000" dirty="0"/>
              <a:t>Kaggle </a:t>
            </a:r>
            <a:r>
              <a:rPr lang="ko-KR" altLang="en-US" sz="2000" dirty="0"/>
              <a:t>데이터 </a:t>
            </a:r>
            <a:r>
              <a:rPr lang="en-US" altLang="ko-KR" sz="2000" dirty="0"/>
              <a:t>(</a:t>
            </a:r>
            <a:r>
              <a:rPr lang="ko-KR" altLang="en-US" sz="2000" dirty="0"/>
              <a:t>피부 종양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10</a:t>
            </a:r>
          </a:p>
          <a:p>
            <a:r>
              <a:rPr lang="ko-KR" altLang="en-US" sz="2000" dirty="0"/>
              <a:t>용량 </a:t>
            </a:r>
            <a:r>
              <a:rPr lang="en-US" altLang="ko-KR" sz="2000" dirty="0"/>
              <a:t>: </a:t>
            </a:r>
            <a:r>
              <a:rPr lang="ko-KR" altLang="en-US" sz="2000" dirty="0"/>
              <a:t>총 </a:t>
            </a:r>
            <a:r>
              <a:rPr lang="en-US" altLang="ko-KR" sz="2000" dirty="0"/>
              <a:t>5GB (27,153</a:t>
            </a:r>
            <a:r>
              <a:rPr lang="ko-KR" altLang="en-US" sz="2000" dirty="0"/>
              <a:t>장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439DEB1-D333-EBE9-3F1C-533116F10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"/>
          <a:stretch/>
        </p:blipFill>
        <p:spPr>
          <a:xfrm>
            <a:off x="758369" y="2840855"/>
            <a:ext cx="10781166" cy="3540664"/>
          </a:xfrm>
          <a:prstGeom prst="rect">
            <a:avLst/>
          </a:prstGeom>
        </p:spPr>
      </p:pic>
      <p:sp>
        <p:nvSpPr>
          <p:cNvPr id="18" name="모서리가 둥근 직사각형 95">
            <a:extLst>
              <a:ext uri="{FF2B5EF4-FFF2-40B4-BE49-F238E27FC236}">
                <a16:creationId xmlns:a16="http://schemas.microsoft.com/office/drawing/2014/main" id="{594D53E3-D026-556B-FC9C-2509806E5CA8}"/>
              </a:ext>
            </a:extLst>
          </p:cNvPr>
          <p:cNvSpPr/>
          <p:nvPr/>
        </p:nvSpPr>
        <p:spPr>
          <a:xfrm>
            <a:off x="7567370" y="2594747"/>
            <a:ext cx="3866260" cy="24610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1A73DE"/>
                </a:solidFill>
              </a:rPr>
              <a:t>클래스별 데이터 랜덤 추출</a:t>
            </a:r>
          </a:p>
        </p:txBody>
      </p:sp>
      <p:pic>
        <p:nvPicPr>
          <p:cNvPr id="4" name="그림 3" descr="살, 부상, 정맥, 실내이(가) 표시된 사진&#10;&#10;자동 생성된 설명">
            <a:extLst>
              <a:ext uri="{FF2B5EF4-FFF2-40B4-BE49-F238E27FC236}">
                <a16:creationId xmlns:a16="http://schemas.microsoft.com/office/drawing/2014/main" id="{3F7CA095-A258-6F07-4134-336FDD685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7" y="3054927"/>
            <a:ext cx="1953491" cy="1693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C00F58-C16C-16E5-7201-83E6472DE1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14" y="3338313"/>
            <a:ext cx="2046889" cy="1233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01CFD-12CC-D18E-EDC7-FD653FB440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5082308"/>
            <a:ext cx="1999640" cy="12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atinLnBrk="0">
                <a:defRPr/>
              </a:pPr>
              <a:r>
                <a:rPr lang="en-US" altLang="ko-KR" sz="3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r>
                <a:rPr lang="en-US" altLang="ko-KR" sz="3200" b="1" kern="0" dirty="0">
                  <a:solidFill>
                    <a:schemeClr val="tx1"/>
                  </a:solidFill>
                </a:rPr>
                <a:t>EDA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세로 텍스트 개체 틀 14">
            <a:extLst>
              <a:ext uri="{FF2B5EF4-FFF2-40B4-BE49-F238E27FC236}">
                <a16:creationId xmlns:a16="http://schemas.microsoft.com/office/drawing/2014/main" id="{F3258D11-65F9-A424-0D40-194961D0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2624" y="1861136"/>
            <a:ext cx="10515600" cy="4351338"/>
          </a:xfrm>
        </p:spPr>
        <p:txBody>
          <a:bodyPr vert="horz"/>
          <a:lstStyle/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81FF51-0E5D-66DB-9DB5-1178013E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97" y="1739146"/>
            <a:ext cx="5391257" cy="4595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AAE263-E377-465D-2145-0BF932D7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9" y="1519571"/>
            <a:ext cx="5732571" cy="48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F28D02-7636-8212-45FB-2555303206DE}"/>
                </a:ext>
              </a:extLst>
            </p:cNvPr>
            <p:cNvSpPr/>
            <p:nvPr/>
          </p:nvSpPr>
          <p:spPr>
            <a:xfrm>
              <a:off x="314180" y="2540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30BC550-58BE-C4DD-DDD6-403D57CE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72" y="774898"/>
            <a:ext cx="7975560" cy="5704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2E0ACE-0CFF-F9BD-995B-21A143FE6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3"/>
          <a:stretch/>
        </p:blipFill>
        <p:spPr>
          <a:xfrm>
            <a:off x="628416" y="2262690"/>
            <a:ext cx="1848907" cy="2425322"/>
          </a:xfrm>
          <a:prstGeom prst="rect">
            <a:avLst/>
          </a:prstGeom>
        </p:spPr>
      </p:pic>
      <p:sp>
        <p:nvSpPr>
          <p:cNvPr id="26" name="모서리가 둥근 직사각형 16">
            <a:extLst>
              <a:ext uri="{FF2B5EF4-FFF2-40B4-BE49-F238E27FC236}">
                <a16:creationId xmlns:a16="http://schemas.microsoft.com/office/drawing/2014/main" id="{53190F4E-FBAD-8FFB-E62D-30518C6035A2}"/>
              </a:ext>
            </a:extLst>
          </p:cNvPr>
          <p:cNvSpPr/>
          <p:nvPr/>
        </p:nvSpPr>
        <p:spPr>
          <a:xfrm>
            <a:off x="10213230" y="3050173"/>
            <a:ext cx="1232174" cy="828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Class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(1 -10)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4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atinLnBrk="0">
                <a:defRPr/>
              </a:pPr>
              <a:r>
                <a:rPr lang="en-US" altLang="ko-KR" sz="2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r>
                <a:rPr lang="en-US" altLang="ko-KR" sz="2800" b="1" kern="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38B8BCAB-FA86-557C-C9B7-B257FCFE177D}"/>
              </a:ext>
            </a:extLst>
          </p:cNvPr>
          <p:cNvSpPr/>
          <p:nvPr/>
        </p:nvSpPr>
        <p:spPr>
          <a:xfrm>
            <a:off x="753903" y="182257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1A73DE"/>
                </a:solidFill>
              </a:rPr>
              <a:t>EfficientNet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4E695-11E7-3071-230F-1FDE25CE234D}"/>
              </a:ext>
            </a:extLst>
          </p:cNvPr>
          <p:cNvSpPr/>
          <p:nvPr/>
        </p:nvSpPr>
        <p:spPr>
          <a:xfrm>
            <a:off x="682624" y="2400347"/>
            <a:ext cx="3631704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- 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+mj-lt"/>
              </a:rPr>
              <a:t> 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모델 깊이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+mj-lt"/>
              </a:rPr>
              <a:t>, 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너비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+mj-lt"/>
              </a:rPr>
              <a:t>, 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크기를 효율적으로 조절할 수 있는 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+mj-lt"/>
              </a:rPr>
              <a:t>compound scaling 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방법을 제안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sp>
        <p:nvSpPr>
          <p:cNvPr id="11" name="모서리가 둥근 직사각형 16">
            <a:extLst>
              <a:ext uri="{FF2B5EF4-FFF2-40B4-BE49-F238E27FC236}">
                <a16:creationId xmlns:a16="http://schemas.microsoft.com/office/drawing/2014/main" id="{4C87A087-4A51-2F81-2819-2DB2813A1858}"/>
              </a:ext>
            </a:extLst>
          </p:cNvPr>
          <p:cNvSpPr/>
          <p:nvPr/>
        </p:nvSpPr>
        <p:spPr>
          <a:xfrm>
            <a:off x="6405855" y="181634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1A73DE"/>
                </a:solidFill>
              </a:rPr>
              <a:t>Vgg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27AB4A-89AF-A09B-4A4C-F340A3598921}"/>
              </a:ext>
            </a:extLst>
          </p:cNvPr>
          <p:cNvSpPr/>
          <p:nvPr/>
        </p:nvSpPr>
        <p:spPr>
          <a:xfrm>
            <a:off x="6334576" y="2394117"/>
            <a:ext cx="3752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메모리 사용량과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연산량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많음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AlexNet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과 비슷한 구조이지만 필터는 더 작게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계층 더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깊게한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모델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7BB521-1250-F057-F955-A3FAB97B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237" y="3656929"/>
            <a:ext cx="5316116" cy="25148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9DE4CC-386E-3333-9366-FB8AB7BE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8" y="3467100"/>
            <a:ext cx="5217029" cy="24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0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1" latinLnBrk="0">
                <a:defRPr/>
              </a:pPr>
              <a:endPara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1" latinLnBrk="0">
                <a:defRPr/>
              </a:pPr>
              <a:r>
                <a:rPr lang="en-US" altLang="ko-KR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	</a:t>
              </a:r>
              <a:r>
                <a:rPr lang="en-US" altLang="ko-KR" sz="2800" b="1" kern="0" dirty="0">
                  <a:solidFill>
                    <a:schemeClr val="tx1"/>
                  </a:solidFill>
                </a:rPr>
                <a:t>Model</a:t>
              </a:r>
            </a:p>
          </p:txBody>
        </p:sp>
      </p:grp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38B8BCAB-FA86-557C-C9B7-B257FCFE177D}"/>
              </a:ext>
            </a:extLst>
          </p:cNvPr>
          <p:cNvSpPr/>
          <p:nvPr/>
        </p:nvSpPr>
        <p:spPr>
          <a:xfrm>
            <a:off x="501223" y="1814862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1A73DE"/>
                </a:solidFill>
              </a:rPr>
              <a:t>DenseNet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4E695-11E7-3071-230F-1FDE25CE234D}"/>
              </a:ext>
            </a:extLst>
          </p:cNvPr>
          <p:cNvSpPr/>
          <p:nvPr/>
        </p:nvSpPr>
        <p:spPr>
          <a:xfrm>
            <a:off x="429944" y="2392639"/>
            <a:ext cx="3899780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모든 레이어의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+mj-lt"/>
              </a:rPr>
              <a:t>피쳐맵을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 연결</a:t>
            </a:r>
            <a:endParaRPr lang="en-US" altLang="ko-KR" sz="1200" i="0" dirty="0">
              <a:solidFill>
                <a:srgbClr val="555555"/>
              </a:solidFill>
              <a:effectLst/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이전 레이어의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+mj-lt"/>
              </a:rPr>
              <a:t>피쳐맵을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 그 이후의 모든 레이어의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+mj-lt"/>
              </a:rPr>
              <a:t>피쳐맵에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 연결</a:t>
            </a:r>
            <a:endParaRPr lang="en-US" altLang="ko-KR" sz="1200" i="0" dirty="0">
              <a:solidFill>
                <a:srgbClr val="555555"/>
              </a:solidFill>
              <a:effectLst/>
              <a:latin typeface="+mj-lt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각 레이어의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+mj-lt"/>
              </a:rPr>
              <a:t>피쳐맵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+mj-lt"/>
              </a:rPr>
              <a:t> 채널 수는 굉장히 작은 값을 사용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sp>
        <p:nvSpPr>
          <p:cNvPr id="11" name="모서리가 둥근 직사각형 16">
            <a:extLst>
              <a:ext uri="{FF2B5EF4-FFF2-40B4-BE49-F238E27FC236}">
                <a16:creationId xmlns:a16="http://schemas.microsoft.com/office/drawing/2014/main" id="{4C87A087-4A51-2F81-2819-2DB2813A1858}"/>
              </a:ext>
            </a:extLst>
          </p:cNvPr>
          <p:cNvSpPr/>
          <p:nvPr/>
        </p:nvSpPr>
        <p:spPr>
          <a:xfrm>
            <a:off x="4614162" y="1814862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1A73DE"/>
                </a:solidFill>
              </a:rPr>
              <a:t>ResNet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27AB4A-89AF-A09B-4A4C-F340A3598921}"/>
              </a:ext>
            </a:extLst>
          </p:cNvPr>
          <p:cNvSpPr/>
          <p:nvPr/>
        </p:nvSpPr>
        <p:spPr>
          <a:xfrm>
            <a:off x="4526650" y="2392639"/>
            <a:ext cx="3563555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43434"/>
                </a:solidFill>
                <a:latin typeface="+mj-lt"/>
              </a:rPr>
              <a:t>입력 값 </a:t>
            </a:r>
            <a:r>
              <a:rPr lang="en-US" altLang="ko-KR" sz="1200" dirty="0">
                <a:solidFill>
                  <a:srgbClr val="343434"/>
                </a:solidFill>
                <a:latin typeface="+mj-lt"/>
              </a:rPr>
              <a:t>: x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43434"/>
                </a:solidFill>
                <a:latin typeface="+mj-lt"/>
              </a:rPr>
              <a:t>출력 값 </a:t>
            </a:r>
            <a:r>
              <a:rPr lang="en-US" altLang="ko-KR" sz="1200" dirty="0">
                <a:solidFill>
                  <a:srgbClr val="343434"/>
                </a:solidFill>
                <a:latin typeface="+mj-lt"/>
              </a:rPr>
              <a:t>: </a:t>
            </a:r>
            <a:r>
              <a:rPr lang="ko-KR" altLang="en-US" sz="1200" b="0" i="0" dirty="0">
                <a:solidFill>
                  <a:srgbClr val="343434"/>
                </a:solidFill>
                <a:effectLst/>
                <a:latin typeface="+mj-lt"/>
              </a:rPr>
              <a:t>가중치를 거친 값 </a:t>
            </a:r>
            <a:r>
              <a:rPr lang="en-US" altLang="ko-KR" sz="1200" b="0" i="0" dirty="0">
                <a:solidFill>
                  <a:srgbClr val="343434"/>
                </a:solidFill>
                <a:effectLst/>
                <a:latin typeface="+mj-lt"/>
              </a:rPr>
              <a:t>F(x)</a:t>
            </a:r>
            <a:r>
              <a:rPr lang="ko-KR" altLang="en-US" sz="1200" b="0" i="0" dirty="0">
                <a:solidFill>
                  <a:srgbClr val="343434"/>
                </a:solidFill>
                <a:effectLst/>
                <a:latin typeface="+mj-lt"/>
              </a:rPr>
              <a:t>와 </a:t>
            </a:r>
            <a:r>
              <a:rPr lang="en-US" altLang="ko-KR" sz="1200" b="0" i="0" dirty="0">
                <a:solidFill>
                  <a:srgbClr val="343434"/>
                </a:solidFill>
                <a:effectLst/>
                <a:latin typeface="+mj-lt"/>
              </a:rPr>
              <a:t>identity mapping</a:t>
            </a:r>
            <a:r>
              <a:rPr lang="ko-KR" altLang="en-US" sz="1200" b="0" i="0" dirty="0">
                <a:solidFill>
                  <a:srgbClr val="343434"/>
                </a:solidFill>
                <a:effectLst/>
                <a:latin typeface="+mj-lt"/>
              </a:rPr>
              <a:t>을 거쳐 만들어진 </a:t>
            </a:r>
            <a:r>
              <a:rPr lang="en-US" altLang="ko-KR" sz="1200" b="0" i="0" dirty="0">
                <a:solidFill>
                  <a:srgbClr val="343434"/>
                </a:solidFill>
                <a:effectLst/>
                <a:latin typeface="+mj-lt"/>
              </a:rPr>
              <a:t>x </a:t>
            </a:r>
            <a:r>
              <a:rPr lang="ko-KR" altLang="en-US" sz="1200" b="0" i="0" dirty="0">
                <a:solidFill>
                  <a:srgbClr val="343434"/>
                </a:solidFill>
                <a:effectLst/>
                <a:latin typeface="+mj-lt"/>
              </a:rPr>
              <a:t>더한 </a:t>
            </a:r>
            <a:r>
              <a:rPr lang="en-US" altLang="ko-KR" sz="1200" b="0" i="0" dirty="0">
                <a:solidFill>
                  <a:srgbClr val="343434"/>
                </a:solidFill>
                <a:effectLst/>
                <a:latin typeface="+mj-lt"/>
              </a:rPr>
              <a:t>F(x)+x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3B9FBC-F9CB-71C4-4ABE-55A3FA49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02" y="3285832"/>
            <a:ext cx="2819650" cy="3052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169BA5-DF19-B4C5-20BC-923F7E40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7" y="3780608"/>
            <a:ext cx="3568729" cy="2638648"/>
          </a:xfrm>
          <a:prstGeom prst="rect">
            <a:avLst/>
          </a:prstGeom>
        </p:spPr>
      </p:pic>
      <p:sp>
        <p:nvSpPr>
          <p:cNvPr id="3" name="모서리가 둥근 직사각형 16">
            <a:extLst>
              <a:ext uri="{FF2B5EF4-FFF2-40B4-BE49-F238E27FC236}">
                <a16:creationId xmlns:a16="http://schemas.microsoft.com/office/drawing/2014/main" id="{6E8B54B1-B3D1-3473-B9DB-9FA5B74DAEF3}"/>
              </a:ext>
            </a:extLst>
          </p:cNvPr>
          <p:cNvSpPr/>
          <p:nvPr/>
        </p:nvSpPr>
        <p:spPr>
          <a:xfrm>
            <a:off x="8304637" y="1814862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1A73DE"/>
                </a:solidFill>
              </a:rPr>
              <a:t>Xception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B5CC52-A4A8-C81E-8F47-B9607F8B874A}"/>
              </a:ext>
            </a:extLst>
          </p:cNvPr>
          <p:cNvSpPr/>
          <p:nvPr/>
        </p:nvSpPr>
        <p:spPr>
          <a:xfrm>
            <a:off x="7935075" y="2401977"/>
            <a:ext cx="356355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i="0" dirty="0">
                <a:solidFill>
                  <a:srgbClr val="555555"/>
                </a:solidFill>
                <a:effectLst/>
                <a:latin typeface="+mj-lt"/>
              </a:rPr>
              <a:t>cross-channel correlations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+mj-lt"/>
              </a:rPr>
              <a:t>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+mj-lt"/>
              </a:rPr>
              <a:t>spatial correlations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+mj-lt"/>
              </a:rPr>
              <a:t>를 독립적으로 계산하기 위해 고안된 모델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B2DDC0-DD16-5768-2309-8A0B797BE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069" y="3951895"/>
            <a:ext cx="3204256" cy="229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7979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632</Words>
  <Application>Microsoft Office PowerPoint</Application>
  <PresentationFormat>와이드스크린</PresentationFormat>
  <Paragraphs>182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Apple SD Gothic Neo</vt:lpstr>
      <vt:lpstr>Noto Sans KR</vt:lpstr>
      <vt:lpstr>맑은 고딕</vt:lpstr>
      <vt:lpstr>Arial</vt:lpstr>
      <vt:lpstr>Consolas</vt:lpstr>
      <vt:lpstr>Roboto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jiwoo</cp:lastModifiedBy>
  <cp:revision>28</cp:revision>
  <dcterms:created xsi:type="dcterms:W3CDTF">2021-09-15T03:41:00Z</dcterms:created>
  <dcterms:modified xsi:type="dcterms:W3CDTF">2023-05-05T06:00:59Z</dcterms:modified>
</cp:coreProperties>
</file>